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FF3F"/>
    <a:srgbClr val="6927FF"/>
    <a:srgbClr val="FF31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81"/>
  </p:normalViewPr>
  <p:slideViewPr>
    <p:cSldViewPr>
      <p:cViewPr varScale="1">
        <p:scale>
          <a:sx n="91" d="100"/>
          <a:sy n="91" d="100"/>
        </p:scale>
        <p:origin x="1704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132ED3E5-48DE-3042-BD84-95EA867E70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6102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738" y="0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5463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275" y="3330575"/>
            <a:ext cx="7435850" cy="31543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57975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738" y="6657975"/>
            <a:ext cx="4029075" cy="3508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15064667-84B1-734B-ACF5-8B52F57D192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0155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8783DB-EBEE-754A-8B62-3D97D330A302}" type="slidenum">
              <a:rPr lang="en-US"/>
              <a:pPr/>
              <a:t>1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489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D71E30-900B-B341-B304-9F3AE50B8DEA}" type="slidenum">
              <a:rPr lang="en-US"/>
              <a:pPr/>
              <a:t>10</a:t>
            </a:fld>
            <a:endParaRPr 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8280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A99127-ECB9-9243-90FB-FC932D728DDB}" type="slidenum">
              <a:rPr lang="en-US"/>
              <a:pPr/>
              <a:t>11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846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8187F7-16AD-F04E-99FA-F97FD52E894D}" type="slidenum">
              <a:rPr lang="en-US"/>
              <a:pPr/>
              <a:t>12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171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6622A2-71B4-5149-BD48-3921832D501A}" type="slidenum">
              <a:rPr lang="en-US"/>
              <a:pPr/>
              <a:t>13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63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FE3D88-0A5C-D042-AEEB-ED35CABEC816}" type="slidenum">
              <a:rPr lang="en-US"/>
              <a:pPr/>
              <a:t>14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266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17295-2566-D24B-B015-7EF9725EC440}" type="slidenum">
              <a:rPr lang="en-US"/>
              <a:pPr/>
              <a:t>15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285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E450A0-ECA1-FF4E-9229-B8C9AA0ECDB6}" type="slidenum">
              <a:rPr lang="en-US"/>
              <a:pPr/>
              <a:t>16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2168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759C7B-6C36-F84E-B2FE-88B20D710B49}" type="slidenum">
              <a:rPr lang="en-US"/>
              <a:pPr/>
              <a:t>17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796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AFFC09-A140-4640-8EB7-9C377ABD4D28}" type="slidenum">
              <a:rPr lang="en-US"/>
              <a:pPr/>
              <a:t>18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065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8CA6AF-EFE5-064B-9443-D03191A9154E}" type="slidenum">
              <a:rPr lang="en-US"/>
              <a:pPr/>
              <a:t>19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61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2841C-B14F-BC42-8009-D39428F8D888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0116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9C093-152B-B64E-99FE-4E55F4A1F05A}" type="slidenum">
              <a:rPr lang="en-US"/>
              <a:pPr/>
              <a:t>20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24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8747F9-2F70-0A43-8888-CF4C5FB323B7}" type="slidenum">
              <a:rPr lang="en-US"/>
              <a:pPr/>
              <a:t>3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78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40071-9321-6F42-9E53-FD55AE6BD53B}" type="slidenum">
              <a:rPr lang="en-US"/>
              <a:pPr/>
              <a:t>4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05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1A5FE-5C01-6742-B310-A1DF56D50337}" type="slidenum">
              <a:rPr lang="en-US"/>
              <a:pPr/>
              <a:t>5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143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7A93B-FEB7-5549-BE6E-36F54BE38DBD}" type="slidenum">
              <a:rPr lang="en-US"/>
              <a:pPr/>
              <a:t>6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64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8145D0-6DDC-BA4E-8E1B-C320968EB445}" type="slidenum">
              <a:rPr lang="en-US"/>
              <a:pPr/>
              <a:t>7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239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6C8BE6-902B-1F4A-BFFA-B6B569B0C37E}" type="slidenum">
              <a:rPr lang="en-US"/>
              <a:pPr/>
              <a:t>8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217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33D34-F6BB-E242-8F3B-CAF3DD999D6D}" type="slidenum">
              <a:rPr lang="en-US"/>
              <a:pPr/>
              <a:t>9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03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0C36F-075A-3A40-B796-810058D40E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0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59F78-A499-1E41-9BEA-EBAC56C6DA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721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F4C08B-374B-FA4E-AE4A-D73351D40B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89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1A025E-6B8F-5641-9615-52199D3FA6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46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207629-1136-5C45-87AF-53A2620985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05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71A66B-28E4-D440-B227-A08FB7A33E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5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012BE-DBBD-0247-96D9-F53B040F67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14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43388-DC84-E14B-901B-A0ADAF10E6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015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0362AA-EBBF-434E-A2F7-ADDA843DDD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100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466A8-D36E-6142-9D38-9C68435C8F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6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D0578-F99B-F244-A08A-E37DB23849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776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1DE5EF-8B6A-1A48-8329-01B2C4D6097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Human Anatomy and Body Systems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85800"/>
            <a:ext cx="76962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0"/>
            <a:ext cx="85344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Bronchi</a:t>
            </a:r>
            <a:r>
              <a:rPr lang="en-US"/>
              <a:t> – the two large passageways that lead from the trachea to your lungs (one for each lung)</a:t>
            </a:r>
          </a:p>
          <a:p>
            <a:pPr>
              <a:spcBef>
                <a:spcPct val="50000"/>
              </a:spcBef>
            </a:pPr>
            <a:r>
              <a:rPr lang="en-US"/>
              <a:t>	-- the bronchi are further subdivided into bronchioles</a:t>
            </a:r>
          </a:p>
          <a:p>
            <a:pPr>
              <a:spcBef>
                <a:spcPct val="50000"/>
              </a:spcBef>
            </a:pPr>
            <a:r>
              <a:rPr lang="en-US"/>
              <a:t>	-- eventually, the further subdivisions lead to tiny air 	sacs called </a:t>
            </a:r>
            <a:r>
              <a:rPr lang="en-US" b="1"/>
              <a:t>alveoli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		-- alveoli are in clusters, like grapes</a:t>
            </a:r>
          </a:p>
          <a:p>
            <a:pPr>
              <a:spcBef>
                <a:spcPct val="50000"/>
              </a:spcBef>
            </a:pPr>
            <a:r>
              <a:rPr lang="en-US"/>
              <a:t>		-- capillaries surrounding each alveolus is where 		the exchange of gases with the blood occurs</a:t>
            </a:r>
          </a:p>
          <a:p>
            <a:pPr>
              <a:spcBef>
                <a:spcPct val="50000"/>
              </a:spcBef>
            </a:pPr>
            <a:r>
              <a:rPr lang="en-US"/>
              <a:t>The </a:t>
            </a:r>
            <a:r>
              <a:rPr lang="en-US" b="1"/>
              <a:t>diaphragm</a:t>
            </a:r>
            <a:r>
              <a:rPr lang="en-US"/>
              <a:t> is the muscle that causes you to breath</a:t>
            </a:r>
          </a:p>
          <a:p>
            <a:pPr>
              <a:spcBef>
                <a:spcPct val="50000"/>
              </a:spcBef>
            </a:pPr>
            <a:r>
              <a:rPr lang="en-US"/>
              <a:t>	-- hiccups are involuntary contractions of the 	diaphragm</a:t>
            </a:r>
            <a:endParaRPr lang="en-US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" y="0"/>
            <a:ext cx="876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Image of the Respiratory System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85800"/>
            <a:ext cx="6248400" cy="588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228600" y="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Circulatory System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5344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deliver oxygenated blood to the various cells and organ systems in your body so they can undergo cellular respiration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Heart</a:t>
            </a:r>
            <a:r>
              <a:rPr lang="en-US"/>
              <a:t> – the major muscle of the circulatory system</a:t>
            </a:r>
          </a:p>
          <a:p>
            <a:pPr>
              <a:spcBef>
                <a:spcPct val="50000"/>
              </a:spcBef>
            </a:pPr>
            <a:r>
              <a:rPr lang="en-US"/>
              <a:t>	-- pumps blood through its four chambers (two 	ventricles and two atria)</a:t>
            </a:r>
          </a:p>
          <a:p>
            <a:pPr>
              <a:spcBef>
                <a:spcPct val="50000"/>
              </a:spcBef>
            </a:pPr>
            <a:r>
              <a:rPr lang="en-US"/>
              <a:t>	-- pumps deoxygenated blood into the lungs, where it 	gets oxygenated, returned to the heart, and then 	pumped out through the aorta to the rest of the body</a:t>
            </a:r>
          </a:p>
          <a:p>
            <a:pPr>
              <a:spcBef>
                <a:spcPct val="50000"/>
              </a:spcBef>
            </a:pPr>
            <a:r>
              <a:rPr lang="en-US"/>
              <a:t>	-- valve regulate the flow of blood between the 	chambers</a:t>
            </a:r>
            <a:endParaRPr lang="en-US" b="1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0"/>
            <a:ext cx="86868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Arteries</a:t>
            </a:r>
            <a:r>
              <a:rPr lang="en-US"/>
              <a:t> – carry blood away from the heart and to the major organs of the body</a:t>
            </a:r>
          </a:p>
          <a:p>
            <a:pPr>
              <a:spcBef>
                <a:spcPct val="50000"/>
              </a:spcBef>
            </a:pPr>
            <a:r>
              <a:rPr lang="en-US" b="1"/>
              <a:t>Veins</a:t>
            </a:r>
            <a:r>
              <a:rPr lang="en-US"/>
              <a:t> – carry blood back to the heart away from the major organs of the body</a:t>
            </a:r>
          </a:p>
          <a:p>
            <a:pPr>
              <a:spcBef>
                <a:spcPct val="50000"/>
              </a:spcBef>
            </a:pPr>
            <a:r>
              <a:rPr lang="en-US" b="1"/>
              <a:t>Capillaries</a:t>
            </a:r>
            <a:r>
              <a:rPr lang="en-US"/>
              <a:t> – small blood vessels where gas exchange occurs</a:t>
            </a:r>
          </a:p>
          <a:p>
            <a:pPr>
              <a:spcBef>
                <a:spcPct val="50000"/>
              </a:spcBef>
            </a:pPr>
            <a:r>
              <a:rPr lang="en-US" b="1"/>
              <a:t>Blood</a:t>
            </a:r>
            <a:r>
              <a:rPr lang="en-US"/>
              <a:t> – the cells that flow through the circulatory system</a:t>
            </a:r>
          </a:p>
          <a:p>
            <a:pPr>
              <a:spcBef>
                <a:spcPct val="50000"/>
              </a:spcBef>
            </a:pPr>
            <a:r>
              <a:rPr lang="en-US"/>
              <a:t>	-- red blood cells contain </a:t>
            </a:r>
            <a:r>
              <a:rPr lang="en-US" b="1" u="sng"/>
              <a:t>hemoglobin</a:t>
            </a:r>
            <a:r>
              <a:rPr lang="en-US"/>
              <a:t>, an iron-rich 	protein that carries oxygen </a:t>
            </a:r>
          </a:p>
          <a:p>
            <a:pPr>
              <a:spcBef>
                <a:spcPct val="50000"/>
              </a:spcBef>
            </a:pPr>
            <a:r>
              <a:rPr lang="en-US"/>
              <a:t>	-- white blood cells function in the immune system</a:t>
            </a:r>
          </a:p>
          <a:p>
            <a:pPr>
              <a:spcBef>
                <a:spcPct val="50000"/>
              </a:spcBef>
            </a:pPr>
            <a:r>
              <a:rPr lang="en-US"/>
              <a:t>	-- platelets help in blood clotting</a:t>
            </a:r>
          </a:p>
          <a:p>
            <a:pPr>
              <a:spcBef>
                <a:spcPct val="50000"/>
              </a:spcBef>
            </a:pPr>
            <a:r>
              <a:rPr lang="en-US" b="1"/>
              <a:t>Spleen</a:t>
            </a:r>
            <a:r>
              <a:rPr lang="en-US"/>
              <a:t> – helps to filter out toxins in the blood</a:t>
            </a:r>
            <a:endParaRPr lang="en-US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Image of the Circulatory System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7620000" cy="591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" y="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Nervous System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28600" y="609600"/>
            <a:ext cx="8534400" cy="593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</a:t>
            </a:r>
            <a:r>
              <a:rPr lang="en-US"/>
              <a:t>: to coordinate the body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response to changes in its internal and external environment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Brain</a:t>
            </a:r>
            <a:r>
              <a:rPr lang="en-US"/>
              <a:t> – control center of the body, where all processes are relayed through</a:t>
            </a:r>
          </a:p>
          <a:p>
            <a:pPr>
              <a:spcBef>
                <a:spcPct val="50000"/>
              </a:spcBef>
            </a:pPr>
            <a:r>
              <a:rPr lang="en-US"/>
              <a:t>	-- consists of cerebrum (controls though and senses) 	and cerebellum (controls motor functions)</a:t>
            </a:r>
          </a:p>
          <a:p>
            <a:pPr>
              <a:spcBef>
                <a:spcPct val="50000"/>
              </a:spcBef>
            </a:pPr>
            <a:r>
              <a:rPr lang="en-US" b="1"/>
              <a:t>Spinal Cord</a:t>
            </a:r>
            <a:r>
              <a:rPr lang="en-US"/>
              <a:t> – sends instructions from the brain to the rest of the body and vice versa</a:t>
            </a:r>
          </a:p>
          <a:p>
            <a:pPr>
              <a:spcBef>
                <a:spcPct val="50000"/>
              </a:spcBef>
            </a:pPr>
            <a:r>
              <a:rPr lang="en-US"/>
              <a:t>	-- any organism with a major nerve cord is classified as 	a </a:t>
            </a:r>
            <a:r>
              <a:rPr lang="en-US" b="1"/>
              <a:t>chordate</a:t>
            </a:r>
          </a:p>
          <a:p>
            <a:pPr>
              <a:spcBef>
                <a:spcPct val="50000"/>
              </a:spcBef>
            </a:pPr>
            <a:r>
              <a:rPr lang="en-US" b="1"/>
              <a:t>Nerves</a:t>
            </a:r>
            <a:r>
              <a:rPr lang="en-US"/>
              <a:t> – conduct impulses to muscle cells throughout the body</a:t>
            </a:r>
            <a:endParaRPr lang="en-US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28600" y="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Diagram of a Nerve Cell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685800"/>
            <a:ext cx="5791200" cy="3233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228600" y="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Endocrine System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610600" cy="611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control growth, development, metabolism and reproduction through the production and secretion of hormones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	-- hypothalamus</a:t>
            </a:r>
          </a:p>
          <a:p>
            <a:pPr>
              <a:spcBef>
                <a:spcPct val="50000"/>
              </a:spcBef>
            </a:pPr>
            <a:r>
              <a:rPr lang="en-US"/>
              <a:t>	-- pituitary gland</a:t>
            </a:r>
          </a:p>
          <a:p>
            <a:pPr>
              <a:spcBef>
                <a:spcPct val="50000"/>
              </a:spcBef>
            </a:pPr>
            <a:r>
              <a:rPr lang="en-US"/>
              <a:t>	-- thyroid</a:t>
            </a:r>
          </a:p>
          <a:p>
            <a:pPr>
              <a:spcBef>
                <a:spcPct val="50000"/>
              </a:spcBef>
            </a:pPr>
            <a:r>
              <a:rPr lang="en-US"/>
              <a:t>	-- parathyroid</a:t>
            </a:r>
          </a:p>
          <a:p>
            <a:pPr>
              <a:spcBef>
                <a:spcPct val="50000"/>
              </a:spcBef>
            </a:pPr>
            <a:r>
              <a:rPr lang="en-US"/>
              <a:t>	-- adrenal glands</a:t>
            </a:r>
          </a:p>
          <a:p>
            <a:pPr>
              <a:spcBef>
                <a:spcPct val="50000"/>
              </a:spcBef>
            </a:pPr>
            <a:r>
              <a:rPr lang="en-US"/>
              <a:t>	-- pancreas</a:t>
            </a:r>
          </a:p>
          <a:p>
            <a:pPr>
              <a:spcBef>
                <a:spcPct val="50000"/>
              </a:spcBef>
            </a:pPr>
            <a:r>
              <a:rPr lang="en-US"/>
              <a:t>	-- testes</a:t>
            </a:r>
          </a:p>
          <a:p>
            <a:pPr>
              <a:spcBef>
                <a:spcPct val="50000"/>
              </a:spcBef>
            </a:pPr>
            <a:r>
              <a:rPr lang="en-US"/>
              <a:t>	-- ovaries</a:t>
            </a:r>
            <a:endParaRPr lang="en-US" b="1" u="sng"/>
          </a:p>
        </p:txBody>
      </p:sp>
      <p:pic>
        <p:nvPicPr>
          <p:cNvPr id="1843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00200"/>
            <a:ext cx="470535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52400" y="0"/>
            <a:ext cx="876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Skeletal System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04800" y="533400"/>
            <a:ext cx="84582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provide structure and support to the human body</a:t>
            </a:r>
          </a:p>
          <a:p>
            <a:pPr>
              <a:spcBef>
                <a:spcPct val="50000"/>
              </a:spcBef>
            </a:pPr>
            <a:r>
              <a:rPr lang="en-US"/>
              <a:t>Bones are where new blood cells are generated (in the marrow), and require the mineral </a:t>
            </a:r>
            <a:r>
              <a:rPr lang="en-US" b="1"/>
              <a:t>calcium</a:t>
            </a:r>
            <a:r>
              <a:rPr lang="en-US"/>
              <a:t> for strength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Bones of the Human Body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-- femur (thigh bone)		-- humerus (upper arm)</a:t>
            </a:r>
          </a:p>
          <a:p>
            <a:pPr>
              <a:spcBef>
                <a:spcPct val="50000"/>
              </a:spcBef>
            </a:pPr>
            <a:r>
              <a:rPr lang="en-US"/>
              <a:t>-- radius and ulna (lower arm)	-- cranium (skull)</a:t>
            </a:r>
          </a:p>
          <a:p>
            <a:pPr>
              <a:spcBef>
                <a:spcPct val="50000"/>
              </a:spcBef>
            </a:pPr>
            <a:r>
              <a:rPr lang="en-US"/>
              <a:t>-- sternum (breastbone)		-- clavicle (shoulder blade)</a:t>
            </a:r>
          </a:p>
          <a:p>
            <a:pPr>
              <a:spcBef>
                <a:spcPct val="50000"/>
              </a:spcBef>
            </a:pPr>
            <a:r>
              <a:rPr lang="en-US"/>
              <a:t>-- fibula and tibia (calf)		-- vertebrae (back)</a:t>
            </a:r>
          </a:p>
          <a:p>
            <a:pPr>
              <a:spcBef>
                <a:spcPct val="50000"/>
              </a:spcBef>
            </a:pPr>
            <a:r>
              <a:rPr lang="en-US"/>
              <a:t>-- scalpula (shoulder)		-- pelvic bone</a:t>
            </a:r>
          </a:p>
          <a:p>
            <a:pPr>
              <a:spcBef>
                <a:spcPct val="50000"/>
              </a:spcBef>
            </a:pPr>
            <a:r>
              <a:rPr lang="en-US"/>
              <a:t>-- coccyx (tail bone)			-- phalanges (fingers/toes)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52400" y="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Muscular System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534400" cy="3925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works with the skeletal and nervous system to produce movement, also helps to circulate blood through the human body</a:t>
            </a:r>
          </a:p>
          <a:p>
            <a:pPr>
              <a:spcBef>
                <a:spcPct val="50000"/>
              </a:spcBef>
            </a:pPr>
            <a:r>
              <a:rPr lang="en-US"/>
              <a:t>	-- muscle cells are fibrous</a:t>
            </a:r>
          </a:p>
          <a:p>
            <a:pPr>
              <a:spcBef>
                <a:spcPct val="50000"/>
              </a:spcBef>
            </a:pPr>
            <a:r>
              <a:rPr lang="en-US"/>
              <a:t>	-- muscle contractions can be voluntary or involuntary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Muscles in the Human Body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/>
              <a:t>-- biceps 		-- triceps		-- deltoids</a:t>
            </a:r>
          </a:p>
          <a:p>
            <a:pPr>
              <a:spcBef>
                <a:spcPct val="50000"/>
              </a:spcBef>
            </a:pPr>
            <a:r>
              <a:rPr lang="en-US"/>
              <a:t>-- glutes		-- hamstrings</a:t>
            </a:r>
            <a:endParaRPr lang="en-US" b="1" u="sng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52400" y="304800"/>
            <a:ext cx="876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Levels of Organization</a:t>
            </a:r>
            <a:endParaRPr lang="en-US" sz="3600" b="1">
              <a:latin typeface="Comic Sans MS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152400" y="1295400"/>
            <a:ext cx="8610600" cy="4656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Remember, the human body is organized in several levels, from the simplest to the most complex. . .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b="1">
                <a:solidFill>
                  <a:srgbClr val="FF31D9"/>
                </a:solidFill>
              </a:rPr>
              <a:t>Cells</a:t>
            </a:r>
            <a:r>
              <a:rPr lang="en-US"/>
              <a:t> – the basic unit of life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b="1">
                <a:solidFill>
                  <a:srgbClr val="FF31D9"/>
                </a:solidFill>
              </a:rPr>
              <a:t>Tissues</a:t>
            </a:r>
            <a:r>
              <a:rPr lang="en-US"/>
              <a:t> – clusters of cells performing a similar function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b="1">
                <a:solidFill>
                  <a:srgbClr val="FF31D9"/>
                </a:solidFill>
              </a:rPr>
              <a:t>Organs</a:t>
            </a:r>
            <a:r>
              <a:rPr lang="en-US"/>
              <a:t> – made of tissues that perform one specific 			     function</a:t>
            </a:r>
          </a:p>
          <a:p>
            <a:pPr>
              <a:spcBef>
                <a:spcPct val="50000"/>
              </a:spcBef>
            </a:pPr>
            <a:r>
              <a:rPr lang="en-US"/>
              <a:t>	</a:t>
            </a:r>
            <a:r>
              <a:rPr lang="en-US" b="1">
                <a:solidFill>
                  <a:srgbClr val="FF31D9"/>
                </a:solidFill>
              </a:rPr>
              <a:t>Organ Systems</a:t>
            </a:r>
            <a:r>
              <a:rPr lang="en-US"/>
              <a:t> – groups of organs that perform a 				       specific purpose in the human body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55FF3F"/>
                </a:solidFill>
              </a:rPr>
              <a:t>***</a:t>
            </a:r>
            <a:r>
              <a:rPr lang="en-US"/>
              <a:t>The purpose of the 11 organ systems is for the human body to maintain </a:t>
            </a:r>
            <a:r>
              <a:rPr lang="en-US" b="1">
                <a:solidFill>
                  <a:srgbClr val="6927FF"/>
                </a:solidFill>
              </a:rPr>
              <a:t>homeostasis</a:t>
            </a:r>
            <a:r>
              <a:rPr lang="en-US" b="1"/>
              <a:t>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52400" y="0"/>
            <a:ext cx="868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Immune System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6106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remove infectious diseases and other pathogens from the human body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Skin</a:t>
            </a:r>
            <a:r>
              <a:rPr lang="en-US"/>
              <a:t> – also called the integumentary system, the skin is the body</a:t>
            </a:r>
            <a:r>
              <a:rPr lang="ja-JP" altLang="en-US">
                <a:latin typeface="Arial"/>
              </a:rPr>
              <a:t>’</a:t>
            </a:r>
            <a:r>
              <a:rPr lang="en-US"/>
              <a:t>s first line of defense</a:t>
            </a:r>
          </a:p>
          <a:p>
            <a:pPr>
              <a:spcBef>
                <a:spcPct val="50000"/>
              </a:spcBef>
            </a:pPr>
            <a:r>
              <a:rPr lang="en-US" b="1"/>
              <a:t>White Blood Cells</a:t>
            </a:r>
            <a:r>
              <a:rPr lang="en-US"/>
              <a:t> – recognize disease agents (antigens) and create antibodies to tag and remove these antigens</a:t>
            </a:r>
          </a:p>
          <a:p>
            <a:pPr>
              <a:spcBef>
                <a:spcPct val="50000"/>
              </a:spcBef>
            </a:pPr>
            <a:r>
              <a:rPr lang="en-US"/>
              <a:t>	-- phagocytes are the white blood cell type that actually 	eats and destroys these antigens</a:t>
            </a:r>
          </a:p>
          <a:p>
            <a:pPr>
              <a:spcBef>
                <a:spcPct val="50000"/>
              </a:spcBef>
            </a:pPr>
            <a:r>
              <a:rPr lang="en-US" b="1"/>
              <a:t>Lymph Nodes</a:t>
            </a:r>
            <a:r>
              <a:rPr lang="en-US"/>
              <a:t> – help restore fluid lost by the blood and return it to the circulatory system</a:t>
            </a:r>
            <a:endParaRPr lang="en-US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52400" y="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11 Human Body Systems</a:t>
            </a:r>
            <a:endParaRPr lang="en-US" sz="3600" b="1">
              <a:latin typeface="Comic Sans MS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152400" y="1371600"/>
            <a:ext cx="86106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 11 human body systems are as follows:</a:t>
            </a:r>
          </a:p>
          <a:p>
            <a:pPr>
              <a:spcBef>
                <a:spcPct val="50000"/>
              </a:spcBef>
            </a:pPr>
            <a:r>
              <a:rPr lang="en-US"/>
              <a:t>	-- nervous system		-- integumentary system</a:t>
            </a:r>
          </a:p>
          <a:p>
            <a:pPr>
              <a:spcBef>
                <a:spcPct val="50000"/>
              </a:spcBef>
            </a:pPr>
            <a:r>
              <a:rPr lang="en-US"/>
              <a:t>	-- respiratory system	-- digestive system</a:t>
            </a:r>
          </a:p>
          <a:p>
            <a:pPr>
              <a:spcBef>
                <a:spcPct val="50000"/>
              </a:spcBef>
            </a:pPr>
            <a:r>
              <a:rPr lang="en-US"/>
              <a:t>	-- excretory system		-- skeletal system</a:t>
            </a:r>
          </a:p>
          <a:p>
            <a:pPr>
              <a:spcBef>
                <a:spcPct val="50000"/>
              </a:spcBef>
            </a:pPr>
            <a:r>
              <a:rPr lang="en-US"/>
              <a:t>	-- muscular system		-- circulatory system</a:t>
            </a:r>
          </a:p>
          <a:p>
            <a:pPr>
              <a:spcBef>
                <a:spcPct val="50000"/>
              </a:spcBef>
            </a:pPr>
            <a:r>
              <a:rPr lang="en-US"/>
              <a:t>	-- endocrine system		-- reproductive system	</a:t>
            </a:r>
          </a:p>
          <a:p>
            <a:pPr>
              <a:spcBef>
                <a:spcPct val="50000"/>
              </a:spcBef>
            </a:pPr>
            <a:r>
              <a:rPr lang="en-US"/>
              <a:t>	-- lymphatic (immune) system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Digestive System</a:t>
            </a:r>
            <a:endParaRPr lang="en-US" sz="3600" b="1">
              <a:latin typeface="Comic Sans MS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52400" y="762000"/>
            <a:ext cx="8763000" cy="575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Purpose</a:t>
            </a:r>
            <a:r>
              <a:rPr lang="en-US" b="1"/>
              <a:t>:</a:t>
            </a:r>
            <a:r>
              <a:rPr lang="en-US"/>
              <a:t> to convert food particles into simpler 				      micromolecules that can be absorbed into the 	  	      bloodstream and used by the body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55FF3F"/>
                </a:solidFill>
              </a:rPr>
              <a:t>Major Organs and their Functions:</a:t>
            </a:r>
            <a:endParaRPr lang="en-US" b="1"/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Mouth</a:t>
            </a:r>
            <a:r>
              <a:rPr lang="en-US"/>
              <a:t> – to chew and grind up food</a:t>
            </a:r>
          </a:p>
          <a:p>
            <a:pPr>
              <a:spcBef>
                <a:spcPct val="50000"/>
              </a:spcBef>
            </a:pPr>
            <a:r>
              <a:rPr lang="en-US"/>
              <a:t>	-- saliva also begins the chemical breakdown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Esophagus</a:t>
            </a:r>
            <a:r>
              <a:rPr lang="en-US"/>
              <a:t> – pipe connecting mouth to stomach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Stomach</a:t>
            </a:r>
            <a:r>
              <a:rPr lang="en-US"/>
              <a:t> – secretes an extraordinarily strong acid (pH = 2) that 	        leads to breakdown of food</a:t>
            </a:r>
          </a:p>
          <a:p>
            <a:pPr>
              <a:spcBef>
                <a:spcPct val="50000"/>
              </a:spcBef>
            </a:pPr>
            <a:r>
              <a:rPr lang="en-US"/>
              <a:t>	-- once the food is broken down in the stomach and 	       mixed with digestive juices, it is called </a:t>
            </a:r>
            <a:r>
              <a:rPr lang="en-US" b="1">
                <a:solidFill>
                  <a:srgbClr val="6927FF"/>
                </a:solidFill>
              </a:rPr>
              <a:t>chyme</a:t>
            </a:r>
            <a:endParaRPr lang="en-US" b="1"/>
          </a:p>
          <a:p>
            <a:pPr>
              <a:spcBef>
                <a:spcPct val="50000"/>
              </a:spcBef>
            </a:pPr>
            <a:endParaRPr lang="en-US" b="1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6868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Pancreas</a:t>
            </a:r>
            <a:r>
              <a:rPr lang="en-US"/>
              <a:t> – produces the hormone </a:t>
            </a:r>
            <a:r>
              <a:rPr lang="en-US" b="1">
                <a:solidFill>
                  <a:srgbClr val="6927FF"/>
                </a:solidFill>
              </a:rPr>
              <a:t>insulin</a:t>
            </a:r>
            <a:r>
              <a:rPr lang="en-US"/>
              <a:t> that regulates blood 	         sugar levels</a:t>
            </a:r>
          </a:p>
          <a:p>
            <a:pPr>
              <a:spcBef>
                <a:spcPct val="50000"/>
              </a:spcBef>
            </a:pPr>
            <a:r>
              <a:rPr lang="en-US"/>
              <a:t>	-- also help neutralize stomach acid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Liver</a:t>
            </a:r>
            <a:r>
              <a:rPr lang="en-US"/>
              <a:t> – produces bile, which breaks down fats in foods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Gallbladder</a:t>
            </a:r>
            <a:r>
              <a:rPr lang="en-US"/>
              <a:t> – pouch-like organ that stores </a:t>
            </a:r>
            <a:r>
              <a:rPr lang="en-US" b="1">
                <a:solidFill>
                  <a:srgbClr val="6927FF"/>
                </a:solidFill>
              </a:rPr>
              <a:t>bile</a:t>
            </a:r>
            <a:r>
              <a:rPr lang="en-US"/>
              <a:t> for future use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Small</a:t>
            </a:r>
            <a:r>
              <a:rPr lang="en-US" b="1"/>
              <a:t> </a:t>
            </a:r>
            <a:r>
              <a:rPr lang="en-US" b="1">
                <a:solidFill>
                  <a:srgbClr val="FF31D9"/>
                </a:solidFill>
              </a:rPr>
              <a:t>Intestine</a:t>
            </a:r>
            <a:r>
              <a:rPr lang="en-US"/>
              <a:t> – after digestion is complete, the chyme enters the small intestine where it is absorbed into the bloodstream</a:t>
            </a:r>
          </a:p>
          <a:p>
            <a:pPr>
              <a:spcBef>
                <a:spcPct val="50000"/>
              </a:spcBef>
            </a:pPr>
            <a:r>
              <a:rPr lang="en-US"/>
              <a:t>	-- the chyme is propelled along by folded surfaces 	called </a:t>
            </a:r>
            <a:r>
              <a:rPr lang="en-US" b="1">
                <a:solidFill>
                  <a:srgbClr val="6927FF"/>
                </a:solidFill>
              </a:rPr>
              <a:t>villi</a:t>
            </a:r>
            <a:r>
              <a:rPr lang="en-US"/>
              <a:t>, on the intestine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FF31D9"/>
                </a:solidFill>
              </a:rPr>
              <a:t>Large Intestine</a:t>
            </a:r>
            <a:r>
              <a:rPr lang="en-US" i="1"/>
              <a:t> – </a:t>
            </a:r>
            <a:r>
              <a:rPr lang="en-US"/>
              <a:t>removes water from the chyme and gets the waste ready for excretion</a:t>
            </a:r>
            <a:endParaRPr lang="en-US"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Digestive System</a:t>
            </a:r>
            <a:endParaRPr lang="en-US" sz="3600" b="1">
              <a:latin typeface="Comic Sans MS" charset="0"/>
            </a:endParaRPr>
          </a:p>
        </p:txBody>
      </p:sp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85800"/>
            <a:ext cx="66294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Excretory System</a:t>
            </a:r>
            <a:endParaRPr lang="en-US" sz="3600" b="1">
              <a:latin typeface="Comic Sans MS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1143000"/>
            <a:ext cx="8686800" cy="502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Purpose</a:t>
            </a:r>
            <a:r>
              <a:rPr lang="en-US" b="1"/>
              <a:t>:</a:t>
            </a:r>
            <a:r>
              <a:rPr lang="en-US"/>
              <a:t> to rid the body of wastes, including excess water and salts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55FF3F"/>
                </a:solidFill>
              </a:rPr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Kidneys</a:t>
            </a:r>
            <a:r>
              <a:rPr lang="en-US"/>
              <a:t> – the main organs of the excretory system</a:t>
            </a:r>
          </a:p>
          <a:p>
            <a:pPr>
              <a:spcBef>
                <a:spcPct val="50000"/>
              </a:spcBef>
            </a:pPr>
            <a:r>
              <a:rPr lang="en-US"/>
              <a:t>	-- waste-laden blood enters the kidney and the kidney 	</a:t>
            </a:r>
            <a:r>
              <a:rPr lang="en-US" b="1">
                <a:solidFill>
                  <a:srgbClr val="FF31D9"/>
                </a:solidFill>
              </a:rPr>
              <a:t>filters</a:t>
            </a:r>
            <a:r>
              <a:rPr lang="en-US"/>
              <a:t> out urea, excess water and other waste 	products, which eventually travel out of the kidney as 	urine</a:t>
            </a:r>
          </a:p>
          <a:p>
            <a:pPr>
              <a:spcBef>
                <a:spcPct val="50000"/>
              </a:spcBef>
            </a:pPr>
            <a:r>
              <a:rPr lang="en-US"/>
              <a:t>		-- eventually they travel through the </a:t>
            </a:r>
            <a:r>
              <a:rPr lang="en-US" b="1">
                <a:solidFill>
                  <a:srgbClr val="FF31D9"/>
                </a:solidFill>
              </a:rPr>
              <a:t>ureter</a:t>
            </a:r>
            <a:r>
              <a:rPr lang="en-US"/>
              <a:t> to the   		urinary </a:t>
            </a:r>
            <a:r>
              <a:rPr lang="en-US" b="1">
                <a:solidFill>
                  <a:srgbClr val="FF31D9"/>
                </a:solidFill>
              </a:rPr>
              <a:t>bladder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Rectum</a:t>
            </a:r>
            <a:r>
              <a:rPr lang="en-US"/>
              <a:t> – solid (food) waste travels out of the body through 	  	      the rectum</a:t>
            </a:r>
            <a:endParaRPr lang="en-US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" y="0"/>
            <a:ext cx="8458200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Skin</a:t>
            </a:r>
            <a:r>
              <a:rPr lang="en-US"/>
              <a:t> – sweat glands remove excess water and salts from the 	body</a:t>
            </a:r>
          </a:p>
          <a:p>
            <a:pPr>
              <a:spcBef>
                <a:spcPct val="50000"/>
              </a:spcBef>
            </a:pPr>
            <a:r>
              <a:rPr lang="en-US" b="1">
                <a:solidFill>
                  <a:srgbClr val="6927FF"/>
                </a:solidFill>
              </a:rPr>
              <a:t>Lungs</a:t>
            </a:r>
            <a:r>
              <a:rPr lang="en-US"/>
              <a:t> – expel the waste gas carbon dioxide</a:t>
            </a:r>
            <a:endParaRPr lang="en-US" b="1"/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514600"/>
            <a:ext cx="6400800" cy="388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57200" y="1600200"/>
            <a:ext cx="8229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The Excretory System</a:t>
            </a:r>
            <a:endParaRPr lang="en-US" sz="3600" b="1">
              <a:latin typeface="Comic Sans MS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228600" y="0"/>
            <a:ext cx="861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Comic Sans MS" charset="0"/>
              </a:rPr>
              <a:t>The Respiratory System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458200" cy="629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u="sng"/>
              <a:t>Purpose:</a:t>
            </a:r>
            <a:r>
              <a:rPr lang="en-US"/>
              <a:t> to provide the body with a fresh supply of oxygen for cellular respiration and remove the waste product carbon dioxide</a:t>
            </a:r>
          </a:p>
          <a:p>
            <a:pPr>
              <a:spcBef>
                <a:spcPct val="50000"/>
              </a:spcBef>
            </a:pPr>
            <a:r>
              <a:rPr lang="en-US" b="1" u="sng"/>
              <a:t>Major Organs and Their Functions</a:t>
            </a:r>
            <a:endParaRPr lang="en-US"/>
          </a:p>
          <a:p>
            <a:pPr>
              <a:spcBef>
                <a:spcPct val="50000"/>
              </a:spcBef>
            </a:pPr>
            <a:r>
              <a:rPr lang="en-US" b="1"/>
              <a:t>Nose</a:t>
            </a:r>
            <a:r>
              <a:rPr lang="en-US"/>
              <a:t> – internal entry and exit point for air</a:t>
            </a:r>
          </a:p>
          <a:p>
            <a:pPr>
              <a:spcBef>
                <a:spcPct val="50000"/>
              </a:spcBef>
            </a:pPr>
            <a:r>
              <a:rPr lang="en-US" b="1"/>
              <a:t>Pharynx</a:t>
            </a:r>
            <a:r>
              <a:rPr lang="en-US"/>
              <a:t> – serves as a passage way for both air and food at 	 	       the back of the throat</a:t>
            </a:r>
          </a:p>
          <a:p>
            <a:pPr>
              <a:spcBef>
                <a:spcPct val="50000"/>
              </a:spcBef>
            </a:pPr>
            <a:r>
              <a:rPr lang="en-US" b="1"/>
              <a:t>Larynx</a:t>
            </a:r>
            <a:r>
              <a:rPr lang="en-US"/>
              <a:t> – your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voicebox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as air passes over your vocal 	 	    chords, you speak</a:t>
            </a:r>
          </a:p>
          <a:p>
            <a:pPr>
              <a:spcBef>
                <a:spcPct val="50000"/>
              </a:spcBef>
            </a:pPr>
            <a:r>
              <a:rPr lang="en-US" b="1"/>
              <a:t>Trachea</a:t>
            </a:r>
            <a:r>
              <a:rPr lang="en-US"/>
              <a:t> – the </a:t>
            </a:r>
            <a:r>
              <a:rPr lang="ja-JP" altLang="en-US">
                <a:latin typeface="Arial"/>
              </a:rPr>
              <a:t>“</a:t>
            </a:r>
            <a:r>
              <a:rPr lang="en-US"/>
              <a:t>windpipe</a:t>
            </a:r>
            <a:r>
              <a:rPr lang="ja-JP" altLang="en-US">
                <a:latin typeface="Arial"/>
              </a:rPr>
              <a:t>”</a:t>
            </a:r>
            <a:r>
              <a:rPr lang="en-US"/>
              <a:t>, or what connects your pharynx to 		       your lungs</a:t>
            </a:r>
          </a:p>
          <a:p>
            <a:pPr>
              <a:spcBef>
                <a:spcPct val="50000"/>
              </a:spcBef>
            </a:pPr>
            <a:r>
              <a:rPr lang="en-US"/>
              <a:t>	-- a piece of skin, called the </a:t>
            </a:r>
            <a:r>
              <a:rPr lang="en-US" b="1"/>
              <a:t>epiglottis, </a:t>
            </a:r>
            <a:r>
              <a:rPr lang="en-US"/>
              <a:t>covers the 	trachea when you swallow, preventing food from 	entering</a:t>
            </a:r>
            <a:endParaRPr lang="en-US" b="1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500</Words>
  <Application>Microsoft Macintosh PowerPoint</Application>
  <PresentationFormat>On-screen Show (4:3)</PresentationFormat>
  <Paragraphs>138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Comic Sans MS</vt:lpstr>
      <vt:lpstr>ＭＳ Ｐゴシック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 Pepper</dc:creator>
  <cp:lastModifiedBy>Meryl Probst</cp:lastModifiedBy>
  <cp:revision>6</cp:revision>
  <dcterms:created xsi:type="dcterms:W3CDTF">2007-05-15T00:19:55Z</dcterms:created>
  <dcterms:modified xsi:type="dcterms:W3CDTF">2015-10-05T11:33:13Z</dcterms:modified>
</cp:coreProperties>
</file>